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155946C2.xml" ContentType="application/vnd.ms-powerpoint.comments+xml"/>
  <Override PartName="/ppt/comments/modernComment_10A_3A87E765.xml" ContentType="application/vnd.ms-powerpoint.comments+xml"/>
  <Override PartName="/ppt/comments/modernComment_106_98F47A39.xml" ContentType="application/vnd.ms-powerpoint.comments+xml"/>
  <Override PartName="/ppt/comments/modernComment_103_F311098D.xml" ContentType="application/vnd.ms-powerpoint.comments+xml"/>
  <Override PartName="/ppt/comments/modernComment_104_3ED36187.xml" ContentType="application/vnd.ms-powerpoint.comments+xml"/>
  <Override PartName="/ppt/comments/modernComment_108_9494DD9B.xml" ContentType="application/vnd.ms-powerpoint.comments+xml"/>
  <Override PartName="/ppt/comments/modernComment_109_9AF47BD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6" r:id="rId4"/>
    <p:sldId id="268" r:id="rId5"/>
    <p:sldId id="262" r:id="rId6"/>
    <p:sldId id="269" r:id="rId7"/>
    <p:sldId id="258" r:id="rId8"/>
    <p:sldId id="261" r:id="rId9"/>
    <p:sldId id="259" r:id="rId10"/>
    <p:sldId id="260" r:id="rId11"/>
    <p:sldId id="264" r:id="rId12"/>
    <p:sldId id="265" r:id="rId13"/>
    <p:sldId id="267" r:id="rId14"/>
  </p:sldIdLst>
  <p:sldSz cx="12192000" cy="6858000"/>
  <p:notesSz cx="6858000" cy="9144000"/>
  <p:defaultTextStyle>
    <a:defPPr rtl="0">
      <a:defRPr lang="cs-CZ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4DB26B-56B2-D5E1-4CC7-0843F12D2A60}" name="Barnet René" initials="BR" userId="S::barnetre@eskola.eu::ffd881f2-8dcb-4db3-a213-aa43ffc4405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1443C-8A94-07F8-AB4B-BD3759F52805}" v="48" dt="2023-01-16T15:07:35.474"/>
    <p1510:client id="{0B28AC69-E665-F945-1616-CA3610872E5D}" v="82" dt="2022-12-29T10:39:34.086"/>
    <p1510:client id="{30A25A19-832D-DCAD-431A-1B0E08B75BDC}" v="5" dt="2023-01-17T20:07:17.659"/>
    <p1510:client id="{7359AF87-1B7F-43D2-B12B-6F2C90EF385D}" v="2" dt="2023-01-23T13:21:45.437"/>
    <p1510:client id="{9669D292-0F3D-4DB8-8158-1782F582003D}" v="39" dt="2022-12-27T08:25:08.175"/>
    <p1510:client id="{974A47B0-6931-4855-AEB1-AC14E38C890C}" v="9" dt="2023-01-16T13:57:01.206"/>
    <p1510:client id="{9F779E69-2B5F-4192-90F3-16F102224F1E}" v="365" dt="2023-01-23T15:31:45.905"/>
    <p1510:client id="{B145E5C3-7B7E-0E5A-19A4-3BF1A27C64C6}" v="311" dt="2023-01-18T19:31:00.822"/>
    <p1510:client id="{CFB88153-3E91-0603-1986-163D7F9867C3}" v="510" dt="2022-12-27T09:28:19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1_155946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17862F-E946-4425-B2AC-78F1B5F51F47}" authorId="{884DB26B-56B2-D5E1-4CC7-0843F12D2A60}" created="2023-01-18T18:53:49.0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8172354" sldId="257"/>
      <ac:spMk id="6" creationId="{EB399C38-2677-18CF-7BAF-5303F282FE59}"/>
    </ac:deMkLst>
    <p188:txBody>
      <a:bodyPr/>
      <a:lstStyle/>
      <a:p>
        <a:r>
          <a:rPr lang="cs-CZ"/>
          <a:t>Seznámení se</a:t>
        </a:r>
      </a:p>
    </p188:txBody>
  </p188:cm>
</p188:cmLst>
</file>

<file path=ppt/comments/modernComment_103_F31109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1C465C-EECA-4E58-B8DC-935CC711EF79}" authorId="{884DB26B-56B2-D5E1-4CC7-0843F12D2A60}" created="2023-01-18T18:55:30.358">
    <pc:sldMkLst xmlns:pc="http://schemas.microsoft.com/office/powerpoint/2013/main/command">
      <pc:docMk/>
      <pc:sldMk cId="4077980045" sldId="259"/>
    </pc:sldMkLst>
    <p188:txBody>
      <a:bodyPr/>
      <a:lstStyle/>
      <a:p>
        <a:r>
          <a:rPr lang="cs-CZ"/>
          <a:t>recyklace modelů</a:t>
        </a:r>
      </a:p>
    </p188:txBody>
  </p188:cm>
</p188:cmLst>
</file>

<file path=ppt/comments/modernComment_104_3ED361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0954F6-3433-4B76-B943-244A73D926BD}" authorId="{884DB26B-56B2-D5E1-4CC7-0843F12D2A60}" created="2023-01-18T18:56:44.314">
    <pc:sldMkLst xmlns:pc="http://schemas.microsoft.com/office/powerpoint/2013/main/command">
      <pc:docMk/>
      <pc:sldMk cId="1054040455" sldId="260"/>
    </pc:sldMkLst>
    <p188:txBody>
      <a:bodyPr/>
      <a:lstStyle/>
      <a:p>
        <a:r>
          <a:rPr lang="cs-CZ"/>
          <a:t>jak je na tom konkurence?</a:t>
        </a:r>
      </a:p>
    </p188:txBody>
  </p188:cm>
</p188:cmLst>
</file>

<file path=ppt/comments/modernComment_106_98F47A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32C859-9E60-4786-A31E-947E74C80EA2}" authorId="{884DB26B-56B2-D5E1-4CC7-0843F12D2A60}" created="2023-01-18T18:54:37.996">
    <pc:sldMkLst xmlns:pc="http://schemas.microsoft.com/office/powerpoint/2013/main/command">
      <pc:docMk/>
      <pc:sldMk cId="2566158905" sldId="262"/>
    </pc:sldMkLst>
    <p188:txBody>
      <a:bodyPr/>
      <a:lstStyle/>
      <a:p>
        <a:r>
          <a:rPr lang="cs-CZ"/>
          <a:t>porovnávání rozdílů</a:t>
        </a:r>
      </a:p>
    </p188:txBody>
  </p188:cm>
</p188:cmLst>
</file>

<file path=ppt/comments/modernComment_108_9494DD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65C47C-A3E4-4D3C-867A-DBCE6FE3D3A8}" authorId="{884DB26B-56B2-D5E1-4CC7-0843F12D2A60}" created="2023-01-18T18:59:09.133">
    <pc:sldMkLst xmlns:pc="http://schemas.microsoft.com/office/powerpoint/2013/main/command">
      <pc:docMk/>
      <pc:sldMk cId="2492784027" sldId="264"/>
    </pc:sldMkLst>
    <p188:txBody>
      <a:bodyPr/>
      <a:lstStyle/>
      <a:p>
        <a:r>
          <a:rPr lang="cs-CZ"/>
          <a:t>Zajímavé funkce iOS</a:t>
        </a:r>
      </a:p>
    </p188:txBody>
  </p188:cm>
</p188:cmLst>
</file>

<file path=ppt/comments/modernComment_109_9AF47B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98C8A2-49A8-418F-9085-73170FBD7B6D}" authorId="{884DB26B-56B2-D5E1-4CC7-0843F12D2A60}" created="2023-01-18T19:19:55.825">
    <pc:sldMkLst xmlns:pc="http://schemas.microsoft.com/office/powerpoint/2013/main/command">
      <pc:docMk/>
      <pc:sldMk cId="2599713758" sldId="265"/>
    </pc:sldMkLst>
    <p188:txBody>
      <a:bodyPr/>
      <a:lstStyle/>
      <a:p>
        <a:r>
          <a:rPr lang="cs-CZ"/>
          <a:t>Siri/Alexa</a:t>
        </a:r>
      </a:p>
    </p188:txBody>
  </p188:cm>
</p188:cmLst>
</file>

<file path=ppt/comments/modernComment_10A_3A87E7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C57427-49D7-4DBE-93DA-E582A73F14F8}" authorId="{884DB26B-56B2-D5E1-4CC7-0843F12D2A60}" created="2023-01-18T18:53:00.055">
    <pc:sldMkLst xmlns:pc="http://schemas.microsoft.com/office/powerpoint/2013/main/command">
      <pc:docMk/>
      <pc:sldMk cId="981985125" sldId="266"/>
    </pc:sldMkLst>
    <p188:txBody>
      <a:bodyPr/>
      <a:lstStyle/>
      <a:p>
        <a:r>
          <a:rPr lang="cs-CZ"/>
          <a:t>zmínka o HW parametrech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3AACD7DD-B890-4B02-86D7-B10DA3956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7CE65A2-5227-47A4-B736-66CF212D40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9BCF6-2266-420F-9178-919111818CE1}" type="datetime1">
              <a:rPr lang="cs-CZ" smtClean="0"/>
              <a:t>23.01.2023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CF45C0A-0DF0-48D1-BF02-A88C6C79BC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E3AE1B0-888F-4F0F-AFE6-19517E9201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574E0-00E7-4B02-BA62-38637328FD6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79926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3B644-BCE8-43BC-B757-EC4515FA52C8}" type="datetime1">
              <a:rPr lang="cs-CZ" smtClean="0"/>
              <a:pPr/>
              <a:t>23.01.2023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noProof="0"/>
              <a:t>Po kliknutí můžete upravovat styly textu v předloze</a:t>
            </a:r>
            <a:r>
              <a:rPr lang="cs-CZ"/>
              <a:t>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7504-F64E-458E-80BF-3ACBE50D92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465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97504-F64E-458E-80BF-3ACBE50D926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142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15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2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9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3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2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4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6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1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iphonemod.net/tag/ios-13-%E0%B8%AB%E0%B8%99%E0%B9%89%E0%B8%B2%E0%B8%95%E0%B9%88%E0%B8%B2%E0%B8%87%E0%B8%9B%E0%B8%A3%E0%B8%B1%E0%B8%9A%E0%B9%80%E0%B8%AA%E0%B8%B5%E0%B8%A2%E0%B8%87" TargetMode="External"/><Relationship Id="rId2" Type="http://schemas.microsoft.com/office/2018/10/relationships/comments" Target="../comments/modernComment_104_3ED36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://www.automoblog.net/2016/10/19/apple-carplay-vs-android-auto-infographic/" TargetMode="Externa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108_9494DD9B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9_9AF47BD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ple.com/cz/airpods/" TargetMode="External"/><Relationship Id="rId3" Type="http://schemas.openxmlformats.org/officeDocument/2006/relationships/hyperlink" Target="http://&#160;https:/cs.wikipedia.org/wiki/IOS" TargetMode="External"/><Relationship Id="rId7" Type="http://schemas.openxmlformats.org/officeDocument/2006/relationships/hyperlink" Target="https://en.wikipedia.org/wiki/IOS#Features" TargetMode="External"/><Relationship Id="rId2" Type="http://schemas.openxmlformats.org/officeDocument/2006/relationships/hyperlink" Target="https://cs.wikipedia.org/wiki/I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droidauthority.com/ios-vs-android-1068950/" TargetMode="External"/><Relationship Id="rId5" Type="http://schemas.openxmlformats.org/officeDocument/2006/relationships/hyperlink" Target="https://www.britannica.com/biography/Steve-Jobs" TargetMode="External"/><Relationship Id="rId4" Type="http://schemas.openxmlformats.org/officeDocument/2006/relationships/hyperlink" Target="https://www.letemsvetemapplem.eu/2016/05/01/101-tipu-a-triku/" TargetMode="Externa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1_155946C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efly.com/ios-8-0-ipsw-download/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A_3A87E7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06_98F47A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ophiloblog.wordpress.com/2017/09/12/iphone-8-8plus-%CE%B1%CE%BD%CE%B1%CE%BA%CE%BF%CE%B9%CE%BD%CF%8E%CE%B8%CE%B7%CE%BA%CE%B1%CE%BD-%CE%B5%CF%80%CE%AF%CF%83%CE%B7%CE%BC%CE%B1-%CE%BC%CE%B5-%CE%B1%CF%83%CF%85%CF%81%CE%BC%CE%B1%CF%84%CE%AE/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gickriver.org/2010/09/steve-jobs-bill-gates-in-conversa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7qPAY9JqE4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3_F311098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3048000"/>
            <a:ext cx="1371600" cy="2548349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764732" y="930395"/>
            <a:ext cx="5996619" cy="2805988"/>
          </a:xfrm>
        </p:spPr>
        <p:txBody>
          <a:bodyPr rtlCol="0" anchor="t">
            <a:normAutofit/>
          </a:bodyPr>
          <a:lstStyle/>
          <a:p>
            <a:pPr algn="l"/>
            <a:r>
              <a:rPr lang="cs-CZ" sz="5200">
                <a:solidFill>
                  <a:schemeClr val="tx2"/>
                </a:solidFill>
              </a:rPr>
              <a:t>Operační systém iOS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7120854" y="3524573"/>
            <a:ext cx="4385202" cy="2896890"/>
          </a:xfrm>
        </p:spPr>
        <p:txBody>
          <a:bodyPr rtlCol="0" anchor="b">
            <a:normAutofit/>
          </a:bodyPr>
          <a:lstStyle/>
          <a:p>
            <a:pPr algn="r"/>
            <a:r>
              <a:rPr lang="cs-CZ" sz="2400">
                <a:solidFill>
                  <a:schemeClr val="tx2"/>
                </a:solidFill>
              </a:rPr>
              <a:t>René</a:t>
            </a:r>
            <a:r>
              <a:rPr lang="cs-CZ" sz="2200">
                <a:solidFill>
                  <a:schemeClr val="tx2"/>
                </a:solidFill>
              </a:rPr>
              <a:t> Barnet</a:t>
            </a:r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BE0E213-706B-7598-F59D-6BB94A1E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cs-CZ" sz="5200" u="sng">
                <a:solidFill>
                  <a:schemeClr val="tx2"/>
                </a:solidFill>
              </a:rPr>
              <a:t>V čem iOS exceluje?</a:t>
            </a:r>
            <a:endParaRPr lang="cs-CZ">
              <a:solidFill>
                <a:schemeClr val="tx2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6A42C29-C2BA-052C-47A2-CCC6CEE19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96" y="2442592"/>
            <a:ext cx="9369452" cy="36704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>
                <a:solidFill>
                  <a:schemeClr val="tx2"/>
                </a:solidFill>
              </a:rPr>
              <a:t>Je rychlejší a jednodušší na použití</a:t>
            </a:r>
          </a:p>
          <a:p>
            <a:r>
              <a:rPr lang="cs-CZ" sz="2400">
                <a:solidFill>
                  <a:schemeClr val="tx2"/>
                </a:solidFill>
              </a:rPr>
              <a:t>Časté aktualizace</a:t>
            </a:r>
          </a:p>
          <a:p>
            <a:r>
              <a:rPr lang="cs-CZ" sz="2400">
                <a:solidFill>
                  <a:schemeClr val="tx2"/>
                </a:solidFill>
              </a:rPr>
              <a:t>Apple car play</a:t>
            </a:r>
          </a:p>
          <a:p>
            <a:r>
              <a:rPr lang="cs-CZ" sz="2400">
                <a:solidFill>
                  <a:schemeClr val="tx2"/>
                </a:solidFill>
              </a:rPr>
              <a:t>Vyšší bezpečnost a soukromí</a:t>
            </a:r>
          </a:p>
          <a:p>
            <a:r>
              <a:rPr lang="cs-CZ" sz="2400">
                <a:solidFill>
                  <a:schemeClr val="tx2"/>
                </a:solidFill>
              </a:rPr>
              <a:t>Lepší podpora</a:t>
            </a:r>
          </a:p>
          <a:p>
            <a:r>
              <a:rPr lang="cs-CZ" sz="2400">
                <a:solidFill>
                  <a:schemeClr val="tx2"/>
                </a:solidFill>
              </a:rPr>
              <a:t>Bezkontaktní platby</a:t>
            </a:r>
          </a:p>
          <a:p>
            <a:endParaRPr lang="cs-CZ" sz="1800">
              <a:solidFill>
                <a:schemeClr val="tx2"/>
              </a:solidFill>
            </a:endParaRPr>
          </a:p>
          <a:p>
            <a:endParaRPr lang="cs-CZ" sz="180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3F21B8BD-0C0E-DFCC-C530-E533205FA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63707" y="4598022"/>
            <a:ext cx="3763502" cy="1962738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6672EDD-779B-D659-F4FC-76053AEB50FF}"/>
              </a:ext>
            </a:extLst>
          </p:cNvPr>
          <p:cNvSpPr txBox="1"/>
          <p:nvPr/>
        </p:nvSpPr>
        <p:spPr>
          <a:xfrm>
            <a:off x="4724400" y="41449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7" name="Obrázek 8">
            <a:extLst>
              <a:ext uri="{FF2B5EF4-FFF2-40B4-BE49-F238E27FC236}">
                <a16:creationId xmlns:a16="http://schemas.microsoft.com/office/drawing/2014/main" id="{72C9C3D1-E01F-13F3-6F3D-E868C1353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05773" y="2288448"/>
            <a:ext cx="3621437" cy="204217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A0366C5A-5B47-8FA7-3303-13D282962C4F}"/>
              </a:ext>
            </a:extLst>
          </p:cNvPr>
          <p:cNvSpPr txBox="1"/>
          <p:nvPr/>
        </p:nvSpPr>
        <p:spPr>
          <a:xfrm>
            <a:off x="5912603" y="4408757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C897319-4910-EBF7-A34F-2B46DBBE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8" y="159461"/>
            <a:ext cx="4811183" cy="2534825"/>
          </a:xfrm>
        </p:spPr>
        <p:txBody>
          <a:bodyPr>
            <a:normAutofit/>
          </a:bodyPr>
          <a:lstStyle/>
          <a:p>
            <a:r>
              <a:rPr lang="cs-CZ" sz="5200" b="0" dirty="0">
                <a:solidFill>
                  <a:schemeClr val="tx2"/>
                </a:solidFill>
              </a:rPr>
              <a:t>Drag and drop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81F85ABC-E0E8-EFE6-BD69-9A2C50FBA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9511" y="215798"/>
            <a:ext cx="3337288" cy="2373039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16240E6F-CF1A-FA01-75C6-CB5A95E357D4}"/>
              </a:ext>
            </a:extLst>
          </p:cNvPr>
          <p:cNvSpPr txBox="1"/>
          <p:nvPr/>
        </p:nvSpPr>
        <p:spPr>
          <a:xfrm>
            <a:off x="387349" y="2641600"/>
            <a:ext cx="35433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5200" dirty="0" err="1">
                <a:solidFill>
                  <a:schemeClr val="tx2"/>
                </a:solidFill>
              </a:rPr>
              <a:t>Push</a:t>
            </a:r>
            <a:r>
              <a:rPr lang="cs-CZ" sz="5200" dirty="0">
                <a:solidFill>
                  <a:schemeClr val="tx2"/>
                </a:solidFill>
              </a:rPr>
              <a:t> notifikace</a:t>
            </a:r>
          </a:p>
        </p:txBody>
      </p:sp>
      <p:pic>
        <p:nvPicPr>
          <p:cNvPr id="5" name="Obrázek 5" descr="Obsah obrázku text, interiér, ruka&#10;&#10;Popis se vygeneroval automaticky.">
            <a:extLst>
              <a:ext uri="{FF2B5EF4-FFF2-40B4-BE49-F238E27FC236}">
                <a16:creationId xmlns:a16="http://schemas.microsoft.com/office/drawing/2014/main" id="{03D79F29-AF10-F1D9-3DED-FEEE2ECE1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684" y="2178050"/>
            <a:ext cx="1483383" cy="262890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19F7D69-E5C8-7A2E-361E-790CA9162373}"/>
              </a:ext>
            </a:extLst>
          </p:cNvPr>
          <p:cNvSpPr txBox="1"/>
          <p:nvPr/>
        </p:nvSpPr>
        <p:spPr>
          <a:xfrm>
            <a:off x="1454149" y="5257800"/>
            <a:ext cx="43053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5200" dirty="0">
                <a:solidFill>
                  <a:schemeClr val="tx2"/>
                </a:solidFill>
              </a:rPr>
              <a:t>Multitasking</a:t>
            </a:r>
          </a:p>
        </p:txBody>
      </p:sp>
      <p:pic>
        <p:nvPicPr>
          <p:cNvPr id="7" name="Obrázek 8">
            <a:extLst>
              <a:ext uri="{FF2B5EF4-FFF2-40B4-BE49-F238E27FC236}">
                <a16:creationId xmlns:a16="http://schemas.microsoft.com/office/drawing/2014/main" id="{B0A0CA2A-C35F-600F-DAC7-56EA57E79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997" y="3302000"/>
            <a:ext cx="1908406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8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DF4F391-5DD5-654B-2F0C-56AF96B7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40" y="93796"/>
            <a:ext cx="8681132" cy="1771631"/>
          </a:xfrm>
        </p:spPr>
        <p:txBody>
          <a:bodyPr>
            <a:normAutofit/>
          </a:bodyPr>
          <a:lstStyle/>
          <a:p>
            <a:r>
              <a:rPr lang="cs-CZ" sz="5200" dirty="0">
                <a:solidFill>
                  <a:schemeClr val="tx2"/>
                </a:solidFill>
              </a:rPr>
              <a:t>Siri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899BB6-6641-1C2B-6071-17B6C7154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55" y="1553202"/>
            <a:ext cx="9171773" cy="45598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cs-CZ" sz="2400" dirty="0">
                <a:solidFill>
                  <a:schemeClr val="accent1"/>
                </a:solidFill>
                <a:ea typeface="+mn-lt"/>
                <a:cs typeface="+mn-lt"/>
              </a:rPr>
              <a:t>Pokud jste Siri nenastavili při počátečním nastavení iPhonu, přejděte do Nastavení  &gt; „Siri a hledání“ a potom proveďte kterékoli z následujících změn:</a:t>
            </a:r>
            <a:endParaRPr lang="cs-CZ" sz="2400">
              <a:solidFill>
                <a:schemeClr val="accent1"/>
              </a:solidFill>
            </a:endParaRPr>
          </a:p>
          <a:p>
            <a:pPr>
              <a:buFont typeface="Arial"/>
              <a:buChar char="•"/>
            </a:pPr>
            <a:r>
              <a:rPr lang="cs-CZ" sz="2400" i="1" dirty="0">
                <a:solidFill>
                  <a:schemeClr val="accent1"/>
                </a:solidFill>
                <a:ea typeface="+mn-lt"/>
                <a:cs typeface="+mn-lt"/>
              </a:rPr>
              <a:t>Chcete‑li Siri aktivovat hlasem: </a:t>
            </a:r>
            <a:r>
              <a:rPr lang="cs-CZ" sz="2400" dirty="0">
                <a:solidFill>
                  <a:schemeClr val="accent1"/>
                </a:solidFill>
                <a:ea typeface="+mn-lt"/>
                <a:cs typeface="+mn-lt"/>
              </a:rPr>
              <a:t>Zapněte volbu „Čekat na vyslovení ‚</a:t>
            </a:r>
            <a:r>
              <a:rPr lang="cs-CZ" sz="2400" dirty="0" err="1">
                <a:solidFill>
                  <a:schemeClr val="accent1"/>
                </a:solidFill>
                <a:ea typeface="+mn-lt"/>
                <a:cs typeface="+mn-lt"/>
              </a:rPr>
              <a:t>Hey</a:t>
            </a:r>
            <a:r>
              <a:rPr lang="cs-CZ" sz="2400" dirty="0">
                <a:solidFill>
                  <a:schemeClr val="accent1"/>
                </a:solidFill>
                <a:ea typeface="+mn-lt"/>
                <a:cs typeface="+mn-lt"/>
              </a:rPr>
              <a:t> Siri‘“.</a:t>
            </a:r>
            <a:endParaRPr lang="cs-CZ" sz="2400">
              <a:solidFill>
                <a:schemeClr val="accent1"/>
              </a:solidFill>
            </a:endParaRPr>
          </a:p>
          <a:p>
            <a:pPr>
              <a:buFont typeface="Arial"/>
              <a:buChar char="•"/>
            </a:pPr>
            <a:r>
              <a:rPr lang="cs-CZ" sz="2400" i="1" dirty="0">
                <a:solidFill>
                  <a:schemeClr val="accent1"/>
                </a:solidFill>
                <a:ea typeface="+mn-lt"/>
                <a:cs typeface="+mn-lt"/>
              </a:rPr>
              <a:t>Chcete‑li Siri aktivovat tlačítkem: </a:t>
            </a:r>
            <a:r>
              <a:rPr lang="cs-CZ" sz="2400" dirty="0">
                <a:solidFill>
                  <a:schemeClr val="accent1"/>
                </a:solidFill>
                <a:ea typeface="+mn-lt"/>
                <a:cs typeface="+mn-lt"/>
              </a:rPr>
              <a:t>Zapněte volbu „Spustit Siri postranním tlačítkem“</a:t>
            </a:r>
            <a:endParaRPr lang="cs-CZ" sz="240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cs-CZ" sz="1800" dirty="0">
              <a:solidFill>
                <a:schemeClr val="tx2"/>
              </a:solidFill>
            </a:endParaRPr>
          </a:p>
          <a:p>
            <a:endParaRPr lang="cs-CZ" sz="180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288DE782-6DC6-A410-DEF2-08A2F476D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375" y="4302182"/>
            <a:ext cx="4777299" cy="251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137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4EA338B-851A-0E10-2707-D8183DAD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cs-CZ" sz="5200" u="sng" dirty="0">
                <a:solidFill>
                  <a:schemeClr val="tx2"/>
                </a:solidFill>
              </a:rPr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DA89C4-3066-891A-38F6-5F745F778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7" y="2384474"/>
            <a:ext cx="8762436" cy="37286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  <a:ea typeface="+mn-lt"/>
                <a:cs typeface="+mn-lt"/>
              </a:rPr>
              <a:t>Barnet, R. Prezentace iOS. (</a:t>
            </a:r>
            <a:r>
              <a:rPr lang="cs-CZ" sz="1800" dirty="0" err="1">
                <a:solidFill>
                  <a:schemeClr val="tx2"/>
                </a:solidFill>
                <a:ea typeface="+mn-lt"/>
                <a:cs typeface="+mn-lt"/>
              </a:rPr>
              <a:t>accessed</a:t>
            </a:r>
            <a:r>
              <a:rPr lang="cs-CZ" sz="1800" dirty="0">
                <a:solidFill>
                  <a:schemeClr val="tx2"/>
                </a:solidFill>
                <a:ea typeface="+mn-lt"/>
                <a:cs typeface="+mn-lt"/>
              </a:rPr>
              <a:t> Jan 18, 2023),  </a:t>
            </a:r>
            <a:endParaRPr lang="cs-CZ" dirty="0">
              <a:solidFill>
                <a:schemeClr val="tx2"/>
              </a:solidFill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https://cs.wikipedia.org/wiki/IOS</a:t>
            </a:r>
            <a:endParaRPr lang="cs-CZ" dirty="0">
              <a:solidFill>
                <a:schemeClr val="tx2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cs-CZ" sz="1800" dirty="0">
                <a:solidFill>
                  <a:schemeClr val="tx2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https://www.letemsvetemapplem.eu/2016/05/01/101-tipu-a-triku/</a:t>
            </a:r>
            <a:endParaRPr lang="cs-CZ">
              <a:solidFill>
                <a:schemeClr val="tx2"/>
              </a:solidFill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cs-CZ" sz="1800" dirty="0">
                <a:solidFill>
                  <a:schemeClr val="tx2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https://www.britannica.com/biography/Steve-Jobs</a:t>
            </a:r>
            <a:endParaRPr lang="cs-CZ">
              <a:solidFill>
                <a:schemeClr val="tx2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cs-CZ" sz="1800" dirty="0">
                <a:solidFill>
                  <a:schemeClr val="tx2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https://www.androidauthority.com/ios-vs-android-1068950/</a:t>
            </a:r>
            <a:endParaRPr lang="cs-CZ">
              <a:solidFill>
                <a:schemeClr val="tx2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cs-CZ" sz="1800" dirty="0">
                <a:solidFill>
                  <a:schemeClr val="tx2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https://en.wikipedia.org/wiki/IOS#Features</a:t>
            </a:r>
            <a:endParaRPr lang="cs-CZ">
              <a:solidFill>
                <a:schemeClr val="tx2"/>
              </a:solidFill>
              <a:ea typeface="+mn-lt"/>
              <a:cs typeface="+mn-l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  <a:ea typeface="+mn-lt"/>
                <a:cs typeface="+mn-lt"/>
              </a:rPr>
              <a:t> https://www.letemsvetemapplem.eu/2016/03/06/kompletni-historie-iOS</a:t>
            </a:r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cs-CZ" sz="1800" dirty="0">
                <a:solidFill>
                  <a:schemeClr val="tx2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https://www.apple.com/cz/airpods/</a:t>
            </a:r>
            <a:endParaRPr lang="cs-CZ" sz="1800" dirty="0">
              <a:solidFill>
                <a:schemeClr val="tx2"/>
              </a:solidFill>
              <a:ea typeface="+mn-lt"/>
              <a:cs typeface="+mn-lt"/>
              <a:hlinkClick r:id="rId8"/>
            </a:endParaRPr>
          </a:p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  <a:ea typeface="+mn-lt"/>
                <a:cs typeface="+mn-lt"/>
              </a:rPr>
              <a:t> https://www.appleking.cz/blog/historie-ios-1-iphoneos-1</a:t>
            </a:r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9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9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491AFCF-A430-2549-8B09-614DD52C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84" y="120694"/>
            <a:ext cx="8763000" cy="1664573"/>
          </a:xfrm>
        </p:spPr>
        <p:txBody>
          <a:bodyPr>
            <a:normAutofit/>
          </a:bodyPr>
          <a:lstStyle/>
          <a:p>
            <a:r>
              <a:rPr lang="cs-CZ" sz="5200" u="sng" dirty="0">
                <a:solidFill>
                  <a:schemeClr val="tx2"/>
                </a:solidFill>
              </a:rPr>
              <a:t>Co to je zač?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F8B891E-DDCE-7222-325B-AC21F46E8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95" y="2234821"/>
            <a:ext cx="8762436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cs-CZ" sz="2400" dirty="0">
                <a:solidFill>
                  <a:schemeClr val="tx2"/>
                </a:solidFill>
              </a:rPr>
              <a:t>• iOS je operační systém pro mobilní zařízení</a:t>
            </a:r>
          </a:p>
          <a:p>
            <a:pPr marL="0" indent="0">
              <a:buNone/>
            </a:pPr>
            <a:r>
              <a:rPr lang="cs-CZ" sz="2400" dirty="0">
                <a:solidFill>
                  <a:schemeClr val="tx2"/>
                </a:solidFill>
              </a:rPr>
              <a:t>• Má ho pod palcem společnost Apple</a:t>
            </a:r>
          </a:p>
          <a:p>
            <a:pPr marL="0" indent="0">
              <a:buNone/>
            </a:pPr>
            <a:r>
              <a:rPr lang="cs-CZ" sz="2400" dirty="0">
                <a:solidFill>
                  <a:schemeClr val="tx2"/>
                </a:solidFill>
              </a:rPr>
              <a:t>• Stále nejbezpečnější mobilní OS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text, elektronika, dálkové ovládání&#10;&#10;Popis se vygeneroval automaticky.">
            <a:extLst>
              <a:ext uri="{FF2B5EF4-FFF2-40B4-BE49-F238E27FC236}">
                <a16:creationId xmlns:a16="http://schemas.microsoft.com/office/drawing/2014/main" id="{2A1FDB87-2260-7D4E-FCE3-7006CE135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24773" y="3757686"/>
            <a:ext cx="4906505" cy="3100967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C7F5781-A195-4E1B-2ED8-2C7D98528ABF}"/>
              </a:ext>
            </a:extLst>
          </p:cNvPr>
          <p:cNvSpPr txBox="1"/>
          <p:nvPr/>
        </p:nvSpPr>
        <p:spPr>
          <a:xfrm>
            <a:off x="6771468" y="6013101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B399C38-2677-18CF-7BAF-5303F282FE59}"/>
              </a:ext>
            </a:extLst>
          </p:cNvPr>
          <p:cNvSpPr txBox="1"/>
          <p:nvPr/>
        </p:nvSpPr>
        <p:spPr>
          <a:xfrm>
            <a:off x="13601700" y="60325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17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1B05E55-33DE-BB25-370B-A5B97675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27152"/>
            <a:ext cx="9156915" cy="1683946"/>
          </a:xfrm>
        </p:spPr>
        <p:txBody>
          <a:bodyPr>
            <a:normAutofit/>
          </a:bodyPr>
          <a:lstStyle/>
          <a:p>
            <a:r>
              <a:rPr lang="cs-CZ" sz="5200" dirty="0">
                <a:solidFill>
                  <a:schemeClr val="tx2"/>
                </a:solidFill>
              </a:rPr>
              <a:t>Hardware</a:t>
            </a:r>
            <a:endParaRPr lang="cs-CZ" dirty="0">
              <a:solidFill>
                <a:schemeClr val="tx2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A743903-09A6-F87D-64BF-2377D794A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0" y="1738712"/>
            <a:ext cx="9149893" cy="4264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>
                <a:solidFill>
                  <a:schemeClr val="tx2"/>
                </a:solidFill>
              </a:rPr>
              <a:t>Vždy byla využívána architektura ARM </a:t>
            </a:r>
          </a:p>
          <a:p>
            <a:r>
              <a:rPr lang="cs-CZ" sz="2400" dirty="0">
                <a:solidFill>
                  <a:schemeClr val="tx2"/>
                </a:solidFill>
              </a:rPr>
              <a:t>Od roku 2013 se začaly vyrábět 64bit procesory</a:t>
            </a:r>
          </a:p>
          <a:p>
            <a:endParaRPr lang="cs-CZ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cs-CZ" sz="18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Obrázek 4" descr="Obsah obrázku text, elektronika&#10;&#10;Popis se vygeneroval automaticky.">
            <a:extLst>
              <a:ext uri="{FF2B5EF4-FFF2-40B4-BE49-F238E27FC236}">
                <a16:creationId xmlns:a16="http://schemas.microsoft.com/office/drawing/2014/main" id="{35D149E2-4F15-C90A-C283-A10DE5F6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273" y="3282156"/>
            <a:ext cx="4267199" cy="28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851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B181DFC-4B08-4654-9AAF-54D8736B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20" y="-44948"/>
            <a:ext cx="8865809" cy="2106048"/>
          </a:xfrm>
        </p:spPr>
        <p:txBody>
          <a:bodyPr>
            <a:normAutofit/>
          </a:bodyPr>
          <a:lstStyle/>
          <a:p>
            <a:r>
              <a:rPr lang="cs-CZ" sz="5200" dirty="0">
                <a:solidFill>
                  <a:schemeClr val="tx2"/>
                </a:solidFill>
              </a:rPr>
              <a:t>             </a:t>
            </a:r>
            <a:r>
              <a:rPr lang="cs-CZ" sz="5200" dirty="0" err="1">
                <a:solidFill>
                  <a:schemeClr val="tx2"/>
                </a:solidFill>
              </a:rPr>
              <a:t>Home</a:t>
            </a:r>
            <a:r>
              <a:rPr lang="cs-CZ" sz="5200" dirty="0">
                <a:solidFill>
                  <a:schemeClr val="tx2"/>
                </a:solidFill>
              </a:rPr>
              <a:t> </a:t>
            </a:r>
            <a:r>
              <a:rPr lang="cs-CZ" sz="5200" dirty="0" err="1">
                <a:solidFill>
                  <a:schemeClr val="tx2"/>
                </a:solidFill>
              </a:rPr>
              <a:t>button</a:t>
            </a:r>
            <a:endParaRPr lang="cs-CZ" sz="5200" dirty="0">
              <a:solidFill>
                <a:schemeClr val="tx2"/>
              </a:solidFill>
            </a:endParaRP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025C72C4-93B1-2B2F-9FE1-EFA8AFDA5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311" y="1979284"/>
            <a:ext cx="5865599" cy="439989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1F7C2D4-A5DE-D66C-E485-68475794A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517900" y="-281173"/>
            <a:ext cx="154983" cy="479359"/>
          </a:xfrm>
        </p:spPr>
        <p:txBody>
          <a:bodyPr>
            <a:normAutofit fontScale="90000"/>
          </a:bodyPr>
          <a:lstStyle/>
          <a:p>
            <a:endParaRPr lang="cs-CZ">
              <a:solidFill>
                <a:schemeClr val="tx2"/>
              </a:solidFill>
            </a:endParaRPr>
          </a:p>
        </p:txBody>
      </p:sp>
      <p:pic>
        <p:nvPicPr>
          <p:cNvPr id="4" name="Obrázek 4" descr="Obsah obrázku text, elektronika, různé&#10;&#10;Popis se vygeneroval automaticky.">
            <a:extLst>
              <a:ext uri="{FF2B5EF4-FFF2-40B4-BE49-F238E27FC236}">
                <a16:creationId xmlns:a16="http://schemas.microsoft.com/office/drawing/2014/main" id="{5F279219-6195-1F4D-392E-DAC1D0C60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7907" y="473017"/>
            <a:ext cx="6950216" cy="6253544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8230EC8-BB11-3BB5-38D0-309B27C1E740}"/>
              </a:ext>
            </a:extLst>
          </p:cNvPr>
          <p:cNvSpPr txBox="1"/>
          <p:nvPr/>
        </p:nvSpPr>
        <p:spPr>
          <a:xfrm>
            <a:off x="1250197" y="2614505"/>
            <a:ext cx="3511657" cy="10278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pic>
        <p:nvPicPr>
          <p:cNvPr id="11" name="Obrázek 12" descr="Obsah obrázku text, monitor, elektronika, interiér&#10;&#10;Popis se vygeneroval automaticky.">
            <a:extLst>
              <a:ext uri="{FF2B5EF4-FFF2-40B4-BE49-F238E27FC236}">
                <a16:creationId xmlns:a16="http://schemas.microsoft.com/office/drawing/2014/main" id="{3E20C7C5-5600-7402-9BF1-C7A101A9A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74008" y="254430"/>
            <a:ext cx="3315696" cy="6103747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25FBDF4B-7720-E615-0450-5CE7530F16A2}"/>
              </a:ext>
            </a:extLst>
          </p:cNvPr>
          <p:cNvSpPr txBox="1"/>
          <p:nvPr/>
        </p:nvSpPr>
        <p:spPr>
          <a:xfrm>
            <a:off x="2212949" y="4717942"/>
            <a:ext cx="2864764" cy="4014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F2F9EA0-7674-16B1-7EBE-EFE57364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1" y="528063"/>
            <a:ext cx="9175750" cy="1696323"/>
          </a:xfrm>
        </p:spPr>
        <p:txBody>
          <a:bodyPr>
            <a:normAutofit/>
          </a:bodyPr>
          <a:lstStyle/>
          <a:p>
            <a:r>
              <a:rPr lang="cs-CZ" dirty="0" err="1">
                <a:solidFill>
                  <a:schemeClr val="tx2"/>
                </a:solidFill>
              </a:rPr>
              <a:t>IphoneOS</a:t>
            </a:r>
            <a:r>
              <a:rPr lang="cs-CZ" dirty="0">
                <a:solidFill>
                  <a:schemeClr val="tx2"/>
                </a:solidFill>
              </a:rPr>
              <a:t> 1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F538D3F2-2FE6-E520-9ED0-94A0857E9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8415" y="3586793"/>
            <a:ext cx="4965700" cy="317182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A680912-E9D6-77BE-C4B1-660664151E79}"/>
              </a:ext>
            </a:extLst>
          </p:cNvPr>
          <p:cNvSpPr txBox="1"/>
          <p:nvPr/>
        </p:nvSpPr>
        <p:spPr>
          <a:xfrm>
            <a:off x="425450" y="1739899"/>
            <a:ext cx="911225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cs-CZ" dirty="0">
                <a:solidFill>
                  <a:schemeClr val="tx2"/>
                </a:solidFill>
                <a:ea typeface="+mn-lt"/>
                <a:cs typeface="+mn-lt"/>
              </a:rPr>
              <a:t>• Revoluční operační systém</a:t>
            </a:r>
            <a:endParaRPr lang="cs-CZ" dirty="0">
              <a:solidFill>
                <a:schemeClr val="tx2"/>
              </a:solidFill>
            </a:endParaRPr>
          </a:p>
          <a:p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cs-CZ" dirty="0">
                <a:solidFill>
                  <a:schemeClr val="tx2"/>
                </a:solidFill>
                <a:ea typeface="+mn-lt"/>
                <a:cs typeface="+mn-lt"/>
              </a:rPr>
              <a:t>• Zavedl domovskou obrazovku</a:t>
            </a:r>
            <a:endParaRPr lang="cs-CZ" dirty="0">
              <a:solidFill>
                <a:schemeClr val="tx2"/>
              </a:solidFill>
            </a:endParaRPr>
          </a:p>
          <a:p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cs-CZ" dirty="0">
                <a:solidFill>
                  <a:schemeClr val="tx2"/>
                </a:solidFill>
                <a:ea typeface="+mn-lt"/>
                <a:cs typeface="+mn-lt"/>
              </a:rPr>
              <a:t>• první OS, který přinesl dotykovou klávesnici</a:t>
            </a:r>
          </a:p>
          <a:p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  <a:p>
            <a:endParaRPr lang="cs-CZ" dirty="0">
              <a:solidFill>
                <a:schemeClr val="tx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20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6462EE4-DA27-A859-5E86-B68CAE73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cs-CZ" u="sng">
                <a:solidFill>
                  <a:schemeClr val="tx2"/>
                </a:solidFill>
              </a:rPr>
              <a:t>Steve Jobs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73CD1A-C74C-C33C-54AE-4575F99F7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>
                <a:solidFill>
                  <a:schemeClr val="tx2"/>
                </a:solidFill>
              </a:rPr>
              <a:t>Narozen roku 1955, roku 1976 pomohl s vývojem společnosti Apple v Indii společně se Stevem </a:t>
            </a:r>
            <a:r>
              <a:rPr lang="cs-CZ" sz="2400" err="1">
                <a:solidFill>
                  <a:schemeClr val="tx2"/>
                </a:solidFill>
              </a:rPr>
              <a:t>Wozniakem</a:t>
            </a:r>
            <a:endParaRPr lang="cs-CZ" sz="2400">
              <a:solidFill>
                <a:schemeClr val="tx2"/>
              </a:solidFill>
            </a:endParaRPr>
          </a:p>
          <a:p>
            <a:r>
              <a:rPr lang="cs-CZ" sz="2400">
                <a:solidFill>
                  <a:schemeClr val="tx2"/>
                </a:solidFill>
              </a:rPr>
              <a:t>Dříve pracoval jako vývojář her pro </a:t>
            </a:r>
            <a:r>
              <a:rPr lang="cs-CZ" sz="2400" err="1">
                <a:solidFill>
                  <a:schemeClr val="tx2"/>
                </a:solidFill>
              </a:rPr>
              <a:t>Atari</a:t>
            </a:r>
            <a:endParaRPr lang="cs-CZ" sz="2400">
              <a:solidFill>
                <a:schemeClr val="tx2"/>
              </a:solidFill>
            </a:endParaRPr>
          </a:p>
          <a:p>
            <a:r>
              <a:rPr lang="cs-CZ" sz="2400">
                <a:solidFill>
                  <a:schemeClr val="tx2"/>
                </a:solidFill>
              </a:rPr>
              <a:t>Roku 2011 v Kalifornii zemřel na rakovinu, bylo mu 56 let</a:t>
            </a:r>
          </a:p>
          <a:p>
            <a:endParaRPr lang="cs-CZ" sz="180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muž, osoba, brýle, interiér&#10;&#10;Popis se vygeneroval automaticky.">
            <a:extLst>
              <a:ext uri="{FF2B5EF4-FFF2-40B4-BE49-F238E27FC236}">
                <a16:creationId xmlns:a16="http://schemas.microsoft.com/office/drawing/2014/main" id="{FE0A4E2C-EF06-7DF4-8693-D257F178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735" b="3485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F58B8B3-A9F5-819E-3526-19157799099E}"/>
              </a:ext>
            </a:extLst>
          </p:cNvPr>
          <p:cNvSpPr txBox="1"/>
          <p:nvPr/>
        </p:nvSpPr>
        <p:spPr>
          <a:xfrm>
            <a:off x="4724400" y="51990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2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7E8653-FFA8-FBC0-8CC5-8E97FF1B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nline médium 3" title="Steve Jobs Introducing The iPhone At MacWorld 2007">
            <a:hlinkClick r:id="" action="ppaction://media"/>
            <a:extLst>
              <a:ext uri="{FF2B5EF4-FFF2-40B4-BE49-F238E27FC236}">
                <a16:creationId xmlns:a16="http://schemas.microsoft.com/office/drawing/2014/main" id="{BF766CD8-BADA-6416-2715-DCECA81DF9A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05933" y="1435221"/>
            <a:ext cx="6212237" cy="4352441"/>
          </a:xfrm>
        </p:spPr>
      </p:pic>
    </p:spTree>
    <p:extLst>
      <p:ext uri="{BB962C8B-B14F-4D97-AF65-F5344CB8AC3E}">
        <p14:creationId xmlns:p14="http://schemas.microsoft.com/office/powerpoint/2010/main" val="222868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4557D0E-434A-6ED7-06A9-763A33EE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86" y="127152"/>
            <a:ext cx="9156915" cy="1677489"/>
          </a:xfrm>
        </p:spPr>
        <p:txBody>
          <a:bodyPr>
            <a:normAutofit/>
          </a:bodyPr>
          <a:lstStyle/>
          <a:p>
            <a:r>
              <a:rPr lang="cs-CZ" sz="5200" u="sng">
                <a:solidFill>
                  <a:schemeClr val="tx2"/>
                </a:solidFill>
              </a:rPr>
              <a:t>Vývojová linie</a:t>
            </a:r>
            <a:endParaRPr lang="cs-CZ" u="sng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brázek 12">
            <a:extLst>
              <a:ext uri="{FF2B5EF4-FFF2-40B4-BE49-F238E27FC236}">
                <a16:creationId xmlns:a16="http://schemas.microsoft.com/office/drawing/2014/main" id="{C4DBB517-C517-719F-E37B-7B45F7131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4907" y="1587824"/>
            <a:ext cx="8174050" cy="5009424"/>
          </a:xfrm>
        </p:spPr>
      </p:pic>
    </p:spTree>
    <p:extLst>
      <p:ext uri="{BB962C8B-B14F-4D97-AF65-F5344CB8AC3E}">
        <p14:creationId xmlns:p14="http://schemas.microsoft.com/office/powerpoint/2010/main" val="407798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Širokoúhlá obrazovka</PresentationFormat>
  <Slides>13</Slides>
  <Notes>1</Notes>
  <HiddenSlides>0</HiddenSlide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4" baseType="lpstr">
      <vt:lpstr>BlockprintVTI</vt:lpstr>
      <vt:lpstr>Operační systém iOS</vt:lpstr>
      <vt:lpstr>Co to je zač?</vt:lpstr>
      <vt:lpstr>Hardware</vt:lpstr>
      <vt:lpstr>             Home button</vt:lpstr>
      <vt:lpstr>Prezentace aplikace PowerPoint</vt:lpstr>
      <vt:lpstr>IphoneOS 1</vt:lpstr>
      <vt:lpstr>Steve Jobs</vt:lpstr>
      <vt:lpstr>Prezentace aplikace PowerPoint</vt:lpstr>
      <vt:lpstr>Vývojová linie</vt:lpstr>
      <vt:lpstr>V čem iOS exceluje?</vt:lpstr>
      <vt:lpstr>Drag and drop</vt:lpstr>
      <vt:lpstr>Siri</vt:lpstr>
      <vt:lpstr>Citace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revision>180</cp:revision>
  <dcterms:created xsi:type="dcterms:W3CDTF">2022-12-27T08:22:33Z</dcterms:created>
  <dcterms:modified xsi:type="dcterms:W3CDTF">2023-01-23T15:32:19Z</dcterms:modified>
</cp:coreProperties>
</file>